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+20QziHOz3qHKXF5T4FaQFxrI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522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cb56c821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2cb56c821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cb56c821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2cb56c821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cb56c821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2cb56c821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cb56c821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2cb56c821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cb56c821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2cb56c821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b56c82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2cb56c82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cb56c821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2cb56c821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b56c821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2cb56c821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cb56c821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2cb56c821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cb56c821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2cb56c821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>
  <p:cSld name="Vertikaler Titel und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0" descr="D:\Sonstige_Daten\Grafik\ppt_UzK_Siegel_deko-heller-Fond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6200" y="0"/>
            <a:ext cx="51816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0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2B586C"/>
              </a:buClr>
              <a:buSzPts val="320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›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50" name="Google Shape;50;p40"/>
          <p:cNvGrpSpPr/>
          <p:nvPr/>
        </p:nvGrpSpPr>
        <p:grpSpPr>
          <a:xfrm>
            <a:off x="14288" y="6015038"/>
            <a:ext cx="8215312" cy="762000"/>
            <a:chOff x="9" y="3789"/>
            <a:chExt cx="5175" cy="480"/>
          </a:xfrm>
        </p:grpSpPr>
        <p:pic>
          <p:nvPicPr>
            <p:cNvPr id="51" name="Google Shape;51;p40" descr="D:\Sonstige_Daten\Grafik\ppt_UzK_Logo-blau-kleine-Datei.gi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00" y="3885"/>
              <a:ext cx="384" cy="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52;p40"/>
            <p:cNvGrpSpPr/>
            <p:nvPr/>
          </p:nvGrpSpPr>
          <p:grpSpPr>
            <a:xfrm>
              <a:off x="9" y="3789"/>
              <a:ext cx="5147" cy="0"/>
              <a:chOff x="9" y="3789"/>
              <a:chExt cx="5147" cy="0"/>
            </a:xfrm>
          </p:grpSpPr>
          <p:cxnSp>
            <p:nvCxnSpPr>
              <p:cNvPr id="53" name="Google Shape;53;p40"/>
              <p:cNvCxnSpPr/>
              <p:nvPr/>
            </p:nvCxnSpPr>
            <p:spPr>
              <a:xfrm>
                <a:off x="9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83AF2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40"/>
              <p:cNvCxnSpPr/>
              <p:nvPr/>
            </p:nvCxnSpPr>
            <p:spPr>
              <a:xfrm>
                <a:off x="752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7D32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40"/>
              <p:cNvCxnSpPr/>
              <p:nvPr/>
            </p:nvCxnSpPr>
            <p:spPr>
              <a:xfrm>
                <a:off x="1480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AF11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40"/>
              <p:cNvCxnSpPr/>
              <p:nvPr/>
            </p:nvCxnSpPr>
            <p:spPr>
              <a:xfrm>
                <a:off x="2216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590F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40"/>
              <p:cNvCxnSpPr/>
              <p:nvPr/>
            </p:nvCxnSpPr>
            <p:spPr>
              <a:xfrm>
                <a:off x="2936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0082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40"/>
              <p:cNvCxnSpPr/>
              <p:nvPr/>
            </p:nvCxnSpPr>
            <p:spPr>
              <a:xfrm>
                <a:off x="3664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DBA61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40"/>
              <p:cNvCxnSpPr/>
              <p:nvPr/>
            </p:nvCxnSpPr>
            <p:spPr>
              <a:xfrm>
                <a:off x="4408" y="3789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91C4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›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43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3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und Inhalt">
  <p:cSld name="2_Titel und Inhal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4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4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4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 und Inhalt">
  <p:cSld name="3_Titel und Inhal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45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5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 und Inhalt">
  <p:cSld name="4_Titel und Inhal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6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6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el und Inhalt">
  <p:cSld name="5_Titel und Inhal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47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7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0" descr="M:\Marketing\Debora_Schiffer\016\016_Präsentationsvorlagen_UzK\016_PPT_Lay_TiteL_V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0" descr="M:\Marketing\CD\CD_Logos\UzK_Logo_Quadrat_uniblau\UzK_LogoQuadra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8303" y="211814"/>
            <a:ext cx="1656186" cy="84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el und Inhalt">
  <p:cSld name="7_Titel und Inhal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8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8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el und Inhalt">
  <p:cSld name="8_Titel und Inhal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9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49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9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Abteilung 61| Dezernat 6 | Andreas Kaiser  | 16.01.2017</a:t>
            </a:r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sldNum" idx="12"/>
          </p:nvPr>
        </p:nvSpPr>
        <p:spPr>
          <a:xfrm>
            <a:off x="6873650" y="6290387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60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0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1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1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381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2B586C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-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›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14" name="Google Shape;114;p61"/>
          <p:cNvSpPr txBox="1">
            <a:spLocks noGrp="1"/>
          </p:cNvSpPr>
          <p:nvPr>
            <p:ph type="body" idx="2"/>
          </p:nvPr>
        </p:nvSpPr>
        <p:spPr>
          <a:xfrm>
            <a:off x="4648200" y="1752600"/>
            <a:ext cx="381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2B586C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-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›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15" name="Google Shape;115;p61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1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1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›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22" name="Google Shape;122;p6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6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›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2B586C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24" name="Google Shape;124;p62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2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2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3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3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3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3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2B586C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2B586C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-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›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35" name="Google Shape;135;p6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2B586C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2B586C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6" name="Google Shape;136;p64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4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4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2B586C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2B586C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2B586C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2B586C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65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5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5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6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6"/>
          <p:cNvSpPr txBox="1">
            <a:spLocks noGrp="1"/>
          </p:cNvSpPr>
          <p:nvPr>
            <p:ph type="body" idx="1"/>
          </p:nvPr>
        </p:nvSpPr>
        <p:spPr>
          <a:xfrm rot="5400000">
            <a:off x="2667000" y="-228600"/>
            <a:ext cx="3810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›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9" name="Google Shape;149;p66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6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6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7"/>
          <p:cNvSpPr txBox="1">
            <a:spLocks noGrp="1"/>
          </p:cNvSpPr>
          <p:nvPr>
            <p:ph type="title"/>
          </p:nvPr>
        </p:nvSpPr>
        <p:spPr>
          <a:xfrm rot="5400000">
            <a:off x="4857750" y="1962150"/>
            <a:ext cx="5257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7"/>
          <p:cNvSpPr txBox="1">
            <a:spLocks noGrp="1"/>
          </p:cNvSpPr>
          <p:nvPr>
            <p:ph type="body" idx="1"/>
          </p:nvPr>
        </p:nvSpPr>
        <p:spPr>
          <a:xfrm rot="5400000">
            <a:off x="895350" y="95250"/>
            <a:ext cx="52578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›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5" name="Google Shape;155;p67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67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57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7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1"/>
          <p:cNvSpPr/>
          <p:nvPr/>
        </p:nvSpPr>
        <p:spPr>
          <a:xfrm>
            <a:off x="0" y="6696744"/>
            <a:ext cx="9144000" cy="16125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51" descr="M:\Marketing\CD\CD_Logos\UzK_Logo_Quadrat_uniblau\UzK_LogoQuadra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3456" y="5877272"/>
            <a:ext cx="1301032" cy="66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1"/>
          <p:cNvSpPr/>
          <p:nvPr/>
        </p:nvSpPr>
        <p:spPr>
          <a:xfrm>
            <a:off x="360040" y="6335742"/>
            <a:ext cx="58681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Institut / Lehrstuhl / Abteilung | Fakultät / Dezernat | Titel, Vorname, Nachname | 16.02.2017</a:t>
            </a:r>
            <a:endParaRPr sz="110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>
  <p:cSld name="Abschnitts-&#10;überschrif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>
  <p:cSld name="Inhalt mit Überschrif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>
  <p:cSld name="Bild mit Überschrif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9" descr="D:\Sonstige_Daten\Grafik\ppt_UzK_Siegel_deko-heller-Fond.gif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886200" y="0"/>
            <a:ext cx="51816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D09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B586C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B586C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Char char="-"/>
              <a:defRPr sz="24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›"/>
              <a:defRPr sz="20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B586C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2B586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685800" y="6096000"/>
            <a:ext cx="3886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800600" y="63246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69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Folie: 1</a:t>
            </a:r>
            <a:endParaRPr/>
          </a:p>
        </p:txBody>
      </p:sp>
      <p:grpSp>
        <p:nvGrpSpPr>
          <p:cNvPr id="33" name="Google Shape;33;p39"/>
          <p:cNvGrpSpPr/>
          <p:nvPr/>
        </p:nvGrpSpPr>
        <p:grpSpPr>
          <a:xfrm>
            <a:off x="14288" y="6019800"/>
            <a:ext cx="8215312" cy="762000"/>
            <a:chOff x="9" y="3792"/>
            <a:chExt cx="5175" cy="480"/>
          </a:xfrm>
        </p:grpSpPr>
        <p:pic>
          <p:nvPicPr>
            <p:cNvPr id="34" name="Google Shape;34;p39" descr="D:\Sonstige_Daten\Grafik\ppt_UzK_Logo-blau-kleine-Datei.gif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800" y="3888"/>
              <a:ext cx="384" cy="3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oogle Shape;35;p39"/>
            <p:cNvGrpSpPr/>
            <p:nvPr/>
          </p:nvGrpSpPr>
          <p:grpSpPr>
            <a:xfrm>
              <a:off x="9" y="3792"/>
              <a:ext cx="5147" cy="0"/>
              <a:chOff x="9" y="3792"/>
              <a:chExt cx="5147" cy="0"/>
            </a:xfrm>
          </p:grpSpPr>
          <p:cxnSp>
            <p:nvCxnSpPr>
              <p:cNvPr id="36" name="Google Shape;36;p39"/>
              <p:cNvCxnSpPr/>
              <p:nvPr/>
            </p:nvCxnSpPr>
            <p:spPr>
              <a:xfrm>
                <a:off x="9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83AF2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39"/>
              <p:cNvCxnSpPr/>
              <p:nvPr/>
            </p:nvCxnSpPr>
            <p:spPr>
              <a:xfrm>
                <a:off x="752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7D32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39"/>
              <p:cNvCxnSpPr/>
              <p:nvPr/>
            </p:nvCxnSpPr>
            <p:spPr>
              <a:xfrm>
                <a:off x="1480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AF11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39"/>
              <p:cNvCxnSpPr/>
              <p:nvPr/>
            </p:nvCxnSpPr>
            <p:spPr>
              <a:xfrm>
                <a:off x="2216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590F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39"/>
              <p:cNvCxnSpPr/>
              <p:nvPr/>
            </p:nvCxnSpPr>
            <p:spPr>
              <a:xfrm>
                <a:off x="2936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0082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39"/>
              <p:cNvCxnSpPr/>
              <p:nvPr/>
            </p:nvCxnSpPr>
            <p:spPr>
              <a:xfrm>
                <a:off x="3664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DBA61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39"/>
              <p:cNvCxnSpPr/>
              <p:nvPr/>
            </p:nvCxnSpPr>
            <p:spPr>
              <a:xfrm>
                <a:off x="4408" y="3792"/>
                <a:ext cx="748" cy="0"/>
              </a:xfrm>
              <a:prstGeom prst="straightConnector1">
                <a:avLst/>
              </a:prstGeom>
              <a:noFill/>
              <a:ln w="69850" cap="flat" cmpd="sng">
                <a:solidFill>
                  <a:srgbClr val="91C4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" descr="M:\Marketing\Debora_Schiffer\016\016_Präsentationsvorlagen_UzK\016_PPT_Lay_TiteL_V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 descr="M:\Marketing\CD\CD_Logos\UzK_Logo_Quadrat_uniblau\UzK_LogoQuadra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3" y="211814"/>
            <a:ext cx="1656186" cy="84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"/>
          <p:cNvSpPr/>
          <p:nvPr/>
        </p:nvSpPr>
        <p:spPr>
          <a:xfrm>
            <a:off x="2808150" y="6148100"/>
            <a:ext cx="6084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University of Cologne</a:t>
            </a:r>
            <a:endParaRPr sz="11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Depatment of Supply Chain Management and Management Science </a:t>
            </a:r>
            <a:endParaRPr sz="11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</a:t>
            </a:r>
            <a:endParaRPr sz="11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251550" y="4812049"/>
            <a:ext cx="86409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Simulation:</a:t>
            </a:r>
            <a:endParaRPr sz="3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Cinedom</a:t>
            </a:r>
            <a:endParaRPr sz="3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251550" y="6126050"/>
            <a:ext cx="5066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Professor: Sabrina Bonzelet &amp; Stephanie Rauscher</a:t>
            </a:r>
            <a:endParaRPr sz="21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Speakers: Chenyu Zhang, Daniil Sideris</a:t>
            </a:r>
            <a:endParaRPr sz="1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Date: 19.05.2022 (Summer Term 2022)</a:t>
            </a:r>
            <a:endParaRPr sz="1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cb56c821b_0_175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76" name="Google Shape;276;g12cb56c821b_0_175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8</a:t>
            </a:r>
            <a:endParaRPr/>
          </a:p>
        </p:txBody>
      </p:sp>
      <p:sp>
        <p:nvSpPr>
          <p:cNvPr id="277" name="Google Shape;277;g12cb56c821b_0_175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g12cb56c821b_0_175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g12cb56c821b_0_175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Output Analysis</a:t>
            </a:r>
            <a:endParaRPr sz="3200" b="1">
              <a:solidFill>
                <a:srgbClr val="CD0921"/>
              </a:solidFill>
            </a:endParaRPr>
          </a:p>
        </p:txBody>
      </p:sp>
      <p:sp>
        <p:nvSpPr>
          <p:cNvPr id="280" name="Google Shape;280;g12cb56c821b_0_175"/>
          <p:cNvSpPr txBox="1"/>
          <p:nvPr/>
        </p:nvSpPr>
        <p:spPr>
          <a:xfrm>
            <a:off x="789175" y="1086500"/>
            <a:ext cx="7561200" cy="46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mean(TotalTimeInSystemStatusQuo) = 442.76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mean(TotalWaitingTimeStatusQuo) = 413.95</a:t>
            </a:r>
            <a:br>
              <a:rPr lang="de-DE" sz="1500">
                <a:solidFill>
                  <a:srgbClr val="2B586C"/>
                </a:solidFill>
              </a:rPr>
            </a:b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mean(TotalTimeInSystemImproved) = 84.67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mean(TotalWaitingTimeImproved) = 1.96</a:t>
            </a:r>
            <a:br>
              <a:rPr lang="de-DE" sz="1500">
                <a:solidFill>
                  <a:srgbClr val="2B586C"/>
                </a:solidFill>
              </a:rPr>
            </a:b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2B586C"/>
                </a:solidFill>
              </a:rPr>
              <a:t>Student’s t-test on the samples:</a:t>
            </a:r>
            <a:br>
              <a:rPr lang="de-DE" sz="1500">
                <a:solidFill>
                  <a:srgbClr val="2B586C"/>
                </a:solidFill>
              </a:rPr>
            </a:br>
            <a:r>
              <a:rPr lang="de-DE" sz="1500">
                <a:solidFill>
                  <a:srgbClr val="2B586C"/>
                </a:solidFill>
              </a:rPr>
              <a:t>H0: the means of the samples are equal. </a:t>
            </a:r>
            <a:br>
              <a:rPr lang="de-DE" sz="1500">
                <a:solidFill>
                  <a:srgbClr val="2B586C"/>
                </a:solidFill>
              </a:rPr>
            </a:br>
            <a:r>
              <a:rPr lang="de-DE" sz="1500">
                <a:solidFill>
                  <a:srgbClr val="2B586C"/>
                </a:solidFill>
              </a:rPr>
              <a:t>H1: the means of the samples are unequal.</a:t>
            </a: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</p:txBody>
      </p:sp>
      <p:sp>
        <p:nvSpPr>
          <p:cNvPr id="281" name="Google Shape;281;g12cb56c821b_0_175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82" name="Google Shape;282;g12cb56c821b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00" y="3895925"/>
            <a:ext cx="4003699" cy="1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2cb56c821b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475" y="3895925"/>
            <a:ext cx="4153325" cy="12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2cb56c821b_0_175"/>
          <p:cNvSpPr txBox="1"/>
          <p:nvPr/>
        </p:nvSpPr>
        <p:spPr>
          <a:xfrm>
            <a:off x="-12" y="5374500"/>
            <a:ext cx="3573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Total Time in the System</a:t>
            </a:r>
            <a:br>
              <a:rPr lang="de-DE" sz="1100" i="1">
                <a:solidFill>
                  <a:srgbClr val="2B586C"/>
                </a:solidFill>
              </a:rPr>
            </a:br>
            <a:r>
              <a:rPr lang="de-DE" sz="1100" i="1">
                <a:solidFill>
                  <a:srgbClr val="2B586C"/>
                </a:solidFill>
              </a:rPr>
              <a:t>(Source: Python output)</a:t>
            </a:r>
            <a:endParaRPr sz="1100" i="1">
              <a:solidFill>
                <a:srgbClr val="2B586C"/>
              </a:solidFill>
            </a:endParaRPr>
          </a:p>
        </p:txBody>
      </p:sp>
      <p:sp>
        <p:nvSpPr>
          <p:cNvPr id="285" name="Google Shape;285;g12cb56c821b_0_175"/>
          <p:cNvSpPr txBox="1"/>
          <p:nvPr/>
        </p:nvSpPr>
        <p:spPr>
          <a:xfrm>
            <a:off x="4296288" y="5349862"/>
            <a:ext cx="3573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Total Waiting Time</a:t>
            </a:r>
            <a:br>
              <a:rPr lang="de-DE" sz="1100" i="1">
                <a:solidFill>
                  <a:srgbClr val="2B586C"/>
                </a:solidFill>
              </a:rPr>
            </a:br>
            <a:r>
              <a:rPr lang="de-DE" sz="1100" i="1">
                <a:solidFill>
                  <a:srgbClr val="2B586C"/>
                </a:solidFill>
              </a:rPr>
              <a:t>(Source: Python output)</a:t>
            </a:r>
            <a:endParaRPr sz="1100" i="1">
              <a:solidFill>
                <a:srgbClr val="2B586C"/>
              </a:solidFill>
            </a:endParaRPr>
          </a:p>
        </p:txBody>
      </p:sp>
      <p:cxnSp>
        <p:nvCxnSpPr>
          <p:cNvPr id="286" name="Google Shape;286;g12cb56c821b_0_175"/>
          <p:cNvCxnSpPr/>
          <p:nvPr/>
        </p:nvCxnSpPr>
        <p:spPr>
          <a:xfrm>
            <a:off x="811211" y="373621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cb56c821b_0_133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92" name="Google Shape;292;g12cb56c821b_0_133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9</a:t>
            </a:r>
            <a:endParaRPr/>
          </a:p>
        </p:txBody>
      </p:sp>
      <p:sp>
        <p:nvSpPr>
          <p:cNvPr id="293" name="Google Shape;293;g12cb56c821b_0_133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2cb56c821b_0_133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g12cb56c821b_0_133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Evaluation: capacities</a:t>
            </a:r>
            <a:endParaRPr sz="3200" b="1">
              <a:solidFill>
                <a:srgbClr val="CD09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CD0921"/>
              </a:solidFill>
            </a:endParaRPr>
          </a:p>
        </p:txBody>
      </p:sp>
      <p:sp>
        <p:nvSpPr>
          <p:cNvPr id="296" name="Google Shape;296;g12cb56c821b_0_133"/>
          <p:cNvSpPr txBox="1"/>
          <p:nvPr/>
        </p:nvSpPr>
        <p:spPr>
          <a:xfrm>
            <a:off x="789175" y="832150"/>
            <a:ext cx="7561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</p:txBody>
      </p:sp>
      <p:sp>
        <p:nvSpPr>
          <p:cNvPr id="297" name="Google Shape;297;g12cb56c821b_0_133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98" name="Google Shape;298;g12cb56c821b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25" y="1601650"/>
            <a:ext cx="64674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2cb56c821b_0_133"/>
          <p:cNvSpPr txBox="1"/>
          <p:nvPr/>
        </p:nvSpPr>
        <p:spPr>
          <a:xfrm>
            <a:off x="2402703" y="4855450"/>
            <a:ext cx="45312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Source: CSV-File “Capacity_comparison.csv”</a:t>
            </a:r>
            <a:endParaRPr sz="1100" i="1">
              <a:solidFill>
                <a:srgbClr val="2B586C"/>
              </a:solidFill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(Styled with Google Docs Editors suite, Google Sheets)</a:t>
            </a:r>
            <a:endParaRPr sz="1100" i="1">
              <a:solidFill>
                <a:srgbClr val="2B586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cb56c821b_0_117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305" name="Google Shape;305;g12cb56c821b_0_117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10</a:t>
            </a:r>
            <a:endParaRPr/>
          </a:p>
        </p:txBody>
      </p:sp>
      <p:sp>
        <p:nvSpPr>
          <p:cNvPr id="306" name="Google Shape;306;g12cb56c821b_0_117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g12cb56c821b_0_117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g12cb56c821b_0_117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Conclusion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2cb56c821b_0_117"/>
          <p:cNvSpPr txBox="1"/>
          <p:nvPr/>
        </p:nvSpPr>
        <p:spPr>
          <a:xfrm>
            <a:off x="791401" y="1516325"/>
            <a:ext cx="7561200" cy="4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Simulation of process with real-life data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Process Optimazition:</a:t>
            </a:r>
            <a:endParaRPr sz="1500">
              <a:solidFill>
                <a:srgbClr val="2B586C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Reprogramming of the ticketing machines</a:t>
            </a:r>
            <a:endParaRPr sz="1500">
              <a:solidFill>
                <a:srgbClr val="2B586C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Queue management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Evaluation: significant waiting and total time reduction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Another optimization idea: self-serve snackbar</a:t>
            </a:r>
            <a:endParaRPr sz="1500">
              <a:solidFill>
                <a:srgbClr val="2B586C"/>
              </a:solidFill>
            </a:endParaRPr>
          </a:p>
        </p:txBody>
      </p:sp>
      <p:sp>
        <p:nvSpPr>
          <p:cNvPr id="310" name="Google Shape;310;g12cb56c821b_0_117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 descr="M:\Marketing\Debora_Schiffer\016\016_Präsentationsvorlagen_UzK\016_PPT_Lay_TiteL_V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 descr="M:\Marketing\CD\CD_Logos\UzK_Logo_Quadrat_uniblau\UzK_LogoQuadra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3" y="211814"/>
            <a:ext cx="1656186" cy="84232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/>
          <p:nvPr/>
        </p:nvSpPr>
        <p:spPr>
          <a:xfrm>
            <a:off x="360040" y="6335742"/>
            <a:ext cx="60841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539552" y="5342141"/>
            <a:ext cx="806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Table of contents</a:t>
            </a:r>
            <a:endParaRPr/>
          </a:p>
        </p:txBody>
      </p:sp>
      <p:sp>
        <p:nvSpPr>
          <p:cNvPr id="172" name="Google Shape;172;p3"/>
          <p:cNvSpPr txBox="1">
            <a:spLocks noGrp="1"/>
          </p:cNvSpPr>
          <p:nvPr>
            <p:ph type="body" idx="1"/>
          </p:nvPr>
        </p:nvSpPr>
        <p:spPr>
          <a:xfrm>
            <a:off x="685800" y="1569275"/>
            <a:ext cx="77724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</a:pPr>
            <a:r>
              <a:rPr lang="de-DE" sz="2400"/>
              <a:t>Conceptual Modeling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</a:pPr>
            <a:r>
              <a:rPr lang="de-DE" sz="2400"/>
              <a:t>Input Analysis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</a:pPr>
            <a:r>
              <a:rPr lang="de-DE" sz="2400"/>
              <a:t>Simulation of Process in Anylogic (Status quo)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</a:pPr>
            <a:r>
              <a:rPr lang="de-DE" sz="2400"/>
              <a:t>Process Optimization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2B586C"/>
              </a:buClr>
              <a:buSzPts val="2400"/>
              <a:buChar char="•"/>
            </a:pPr>
            <a:r>
              <a:rPr lang="de-DE" sz="2400"/>
              <a:t>Evaluation / Output Analysis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de-DE" sz="2400"/>
              <a:t>Conclusion</a:t>
            </a:r>
            <a:endParaRPr sz="2400"/>
          </a:p>
        </p:txBody>
      </p:sp>
      <p:sp>
        <p:nvSpPr>
          <p:cNvPr id="173" name="Google Shape;173;p3"/>
          <p:cNvSpPr txBox="1">
            <a:spLocks noGrp="1"/>
          </p:cNvSpPr>
          <p:nvPr>
            <p:ph type="ftr" idx="11"/>
          </p:nvPr>
        </p:nvSpPr>
        <p:spPr>
          <a:xfrm>
            <a:off x="6422826" y="6336461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360040" y="6336461"/>
            <a:ext cx="60841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cb56c821b_0_69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180" name="Google Shape;180;g12cb56c821b_0_69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2cb56c821b_0_69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g12cb56c821b_0_69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g12cb56c821b_0_69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Conceptual Modeling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2cb56c821b_0_69"/>
          <p:cNvSpPr txBox="1"/>
          <p:nvPr/>
        </p:nvSpPr>
        <p:spPr>
          <a:xfrm>
            <a:off x="791400" y="1062500"/>
            <a:ext cx="6767700" cy="4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Overall goals of the simulation study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Performance measures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Process flow diagram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Functionality and interaction of the subsystems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Simplifying assumptions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Limitations of the model</a:t>
            </a:r>
            <a:br>
              <a:rPr lang="de-DE" sz="1800">
                <a:solidFill>
                  <a:srgbClr val="2B586C"/>
                </a:solidFill>
              </a:rPr>
            </a:br>
            <a:endParaRPr sz="1800">
              <a:solidFill>
                <a:srgbClr val="2B586C"/>
              </a:solidFill>
              <a:highlight>
                <a:srgbClr val="E06666"/>
              </a:highlight>
            </a:endParaRPr>
          </a:p>
        </p:txBody>
      </p:sp>
      <p:sp>
        <p:nvSpPr>
          <p:cNvPr id="185" name="Google Shape;185;g12cb56c821b_0_69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6" name="Google Shape;186;g12cb56c821b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214" y="3104950"/>
            <a:ext cx="5293123" cy="26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2cb56c821b_0_69"/>
          <p:cNvSpPr txBox="1"/>
          <p:nvPr/>
        </p:nvSpPr>
        <p:spPr>
          <a:xfrm>
            <a:off x="2782813" y="5696562"/>
            <a:ext cx="3573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Source: Own drawing</a:t>
            </a:r>
            <a:endParaRPr sz="1100" i="1">
              <a:solidFill>
                <a:srgbClr val="2B586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cb56c821b_0_24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193" name="Google Shape;193;g12cb56c821b_0_24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2</a:t>
            </a:r>
            <a:endParaRPr/>
          </a:p>
        </p:txBody>
      </p:sp>
      <p:sp>
        <p:nvSpPr>
          <p:cNvPr id="194" name="Google Shape;194;g12cb56c821b_0_24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g12cb56c821b_0_24"/>
          <p:cNvGrpSpPr/>
          <p:nvPr/>
        </p:nvGrpSpPr>
        <p:grpSpPr>
          <a:xfrm>
            <a:off x="811211" y="1054100"/>
            <a:ext cx="7714306" cy="719137"/>
            <a:chOff x="158" y="346"/>
            <a:chExt cx="5400" cy="453"/>
          </a:xfrm>
        </p:grpSpPr>
        <p:sp>
          <p:nvSpPr>
            <p:cNvPr id="196" name="Google Shape;196;g12cb56c821b_0_24"/>
            <p:cNvSpPr/>
            <p:nvPr/>
          </p:nvSpPr>
          <p:spPr>
            <a:xfrm>
              <a:off x="158" y="346"/>
              <a:ext cx="54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B586C"/>
                </a:buClr>
                <a:buSzPts val="3000"/>
                <a:buFont typeface="Arial"/>
                <a:buNone/>
              </a:pPr>
              <a:r>
                <a:rPr lang="de-DE" sz="3000">
                  <a:solidFill>
                    <a:srgbClr val="2B586C"/>
                  </a:solidFill>
                </a:rPr>
                <a:t>Methods of observed data:</a:t>
              </a:r>
              <a:endParaRPr/>
            </a:p>
          </p:txBody>
        </p:sp>
        <p:cxnSp>
          <p:nvCxnSpPr>
            <p:cNvPr id="197" name="Google Shape;197;g12cb56c821b_0_24"/>
            <p:cNvCxnSpPr/>
            <p:nvPr/>
          </p:nvCxnSpPr>
          <p:spPr>
            <a:xfrm>
              <a:off x="158" y="799"/>
              <a:ext cx="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8" name="Google Shape;198;g12cb56c821b_0_24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Input Analysis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2cb56c821b_0_24"/>
          <p:cNvSpPr txBox="1"/>
          <p:nvPr/>
        </p:nvSpPr>
        <p:spPr>
          <a:xfrm>
            <a:off x="755576" y="1700113"/>
            <a:ext cx="7561200" cy="4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endParaRPr sz="1800" b="0">
              <a:solidFill>
                <a:srgbClr val="2B586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 sz="1800">
                <a:solidFill>
                  <a:srgbClr val="2B586C"/>
                </a:solidFill>
              </a:rPr>
              <a:t>Customer’s waiting time in queues and processes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Customers with online or printed tickets, with or without snacks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Interviews with staff and managers</a:t>
            </a:r>
            <a:endParaRPr sz="1800">
              <a:solidFill>
                <a:srgbClr val="2B586C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rgbClr val="2B586C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Char char="-"/>
            </a:pPr>
            <a:r>
              <a:rPr lang="de-DE" sz="1800">
                <a:solidFill>
                  <a:srgbClr val="2B586C"/>
                </a:solidFill>
              </a:rPr>
              <a:t>Application: Python and libraries: Pandas, NumPy, SciPy, fitter</a:t>
            </a:r>
            <a:endParaRPr sz="1800">
              <a:solidFill>
                <a:srgbClr val="2B586C"/>
              </a:solidFill>
            </a:endParaRPr>
          </a:p>
        </p:txBody>
      </p:sp>
      <p:sp>
        <p:nvSpPr>
          <p:cNvPr id="200" name="Google Shape;200;g12cb56c821b_0_24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cb56c821b_0_12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06" name="Google Shape;206;g12cb56c821b_0_12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3</a:t>
            </a:r>
            <a:endParaRPr/>
          </a:p>
        </p:txBody>
      </p:sp>
      <p:sp>
        <p:nvSpPr>
          <p:cNvPr id="207" name="Google Shape;207;g12cb56c821b_0_12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g12cb56c821b_0_12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g12cb56c821b_0_12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Input Analysis: Probabilities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2cb56c821b_0_12"/>
          <p:cNvSpPr txBox="1"/>
          <p:nvPr/>
        </p:nvSpPr>
        <p:spPr>
          <a:xfrm>
            <a:off x="791401" y="879150"/>
            <a:ext cx="7561200" cy="4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br>
              <a:rPr lang="de-DE" sz="1800">
                <a:solidFill>
                  <a:srgbClr val="2B586C"/>
                </a:solidFill>
              </a:rPr>
            </a:br>
            <a:r>
              <a:rPr lang="de-DE" sz="1800">
                <a:solidFill>
                  <a:srgbClr val="2B586C"/>
                </a:solidFill>
                <a:highlight>
                  <a:srgbClr val="FFD966"/>
                </a:highlight>
              </a:rPr>
              <a:t>Probabilities which we know</a:t>
            </a:r>
            <a:endParaRPr sz="1800">
              <a:solidFill>
                <a:srgbClr val="2B586C"/>
              </a:solidFill>
              <a:highlight>
                <a:srgbClr val="FFD966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r>
              <a:rPr lang="de-DE" sz="1800">
                <a:solidFill>
                  <a:srgbClr val="2B586C"/>
                </a:solidFill>
                <a:highlight>
                  <a:srgbClr val="E06666"/>
                </a:highlight>
              </a:rPr>
              <a:t>Joint Probabilities</a:t>
            </a:r>
            <a:endParaRPr sz="1800">
              <a:solidFill>
                <a:srgbClr val="2B586C"/>
              </a:solidFill>
              <a:highlight>
                <a:srgbClr val="E06666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r>
              <a:rPr lang="de-DE" sz="1800">
                <a:solidFill>
                  <a:srgbClr val="2B586C"/>
                </a:solidFill>
                <a:highlight>
                  <a:srgbClr val="E06666"/>
                </a:highlight>
              </a:rPr>
              <a:t>P(A and B) = P(A) * P(B)</a:t>
            </a:r>
            <a:endParaRPr sz="1800">
              <a:solidFill>
                <a:srgbClr val="2B586C"/>
              </a:solidFill>
              <a:highlight>
                <a:srgbClr val="E06666"/>
              </a:highlight>
            </a:endParaRPr>
          </a:p>
        </p:txBody>
      </p:sp>
      <p:sp>
        <p:nvSpPr>
          <p:cNvPr id="211" name="Google Shape;211;g12cb56c821b_0_12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2" name="Google Shape;212;g12cb56c821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25" y="2181075"/>
            <a:ext cx="5311925" cy="33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2cb56c821b_0_12"/>
          <p:cNvSpPr txBox="1"/>
          <p:nvPr/>
        </p:nvSpPr>
        <p:spPr>
          <a:xfrm>
            <a:off x="2470200" y="5314325"/>
            <a:ext cx="439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br>
              <a:rPr lang="de-DE" sz="1800" i="1">
                <a:solidFill>
                  <a:srgbClr val="2B586C"/>
                </a:solidFill>
              </a:rPr>
            </a:br>
            <a:r>
              <a:rPr lang="de-DE" sz="1800" i="1">
                <a:solidFill>
                  <a:srgbClr val="2B586C"/>
                </a:solidFill>
              </a:rPr>
              <a:t>Source: own figure created with Miro</a:t>
            </a:r>
            <a:endParaRPr sz="1800" i="1">
              <a:solidFill>
                <a:srgbClr val="2B586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cb56c821b_0_40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19" name="Google Shape;219;g12cb56c821b_0_40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4</a:t>
            </a:r>
            <a:endParaRPr/>
          </a:p>
        </p:txBody>
      </p:sp>
      <p:sp>
        <p:nvSpPr>
          <p:cNvPr id="220" name="Google Shape;220;g12cb56c821b_0_40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g12cb56c821b_0_40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g12cb56c821b_0_40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Input Analysis: Distributions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2cb56c821b_0_40"/>
          <p:cNvSpPr txBox="1"/>
          <p:nvPr/>
        </p:nvSpPr>
        <p:spPr>
          <a:xfrm>
            <a:off x="789176" y="832150"/>
            <a:ext cx="7561200" cy="4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2B586C"/>
                </a:solidFill>
              </a:rPr>
              <a:t>Example on the time in queue at the Snackbar</a:t>
            </a: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Fitting 6 most common distributions:</a:t>
            </a:r>
            <a:br>
              <a:rPr lang="de-DE" sz="1500">
                <a:solidFill>
                  <a:srgbClr val="2B586C"/>
                </a:solidFill>
              </a:rPr>
            </a:br>
            <a:r>
              <a:rPr lang="de-DE" sz="1500">
                <a:solidFill>
                  <a:srgbClr val="2B586C"/>
                </a:solidFill>
              </a:rPr>
              <a:t>chi2, exponential, gamma, lognormal, normal, uniform</a:t>
            </a:r>
            <a:br>
              <a:rPr lang="de-DE" sz="1500">
                <a:solidFill>
                  <a:srgbClr val="2B586C"/>
                </a:solidFill>
              </a:rPr>
            </a:b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Choose the distribution with the smallest sum square of errors, AIC and BIC</a:t>
            </a: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de-DE" sz="1500">
                <a:solidFill>
                  <a:srgbClr val="2B586C"/>
                </a:solidFill>
              </a:rPr>
            </a:b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br>
              <a:rPr lang="de-DE" sz="1500">
                <a:solidFill>
                  <a:srgbClr val="2B586C"/>
                </a:solidFill>
              </a:rPr>
            </a:br>
            <a:endParaRPr sz="1500">
              <a:solidFill>
                <a:srgbClr val="2B586C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Check the fitted distribution on the plot</a:t>
            </a:r>
            <a:br>
              <a:rPr lang="de-DE" sz="1500">
                <a:solidFill>
                  <a:srgbClr val="2B586C"/>
                </a:solidFill>
              </a:rPr>
            </a:b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Extract parameters for anylogic</a:t>
            </a:r>
            <a:endParaRPr sz="1500">
              <a:solidFill>
                <a:srgbClr val="2B586C"/>
              </a:solidFill>
            </a:endParaRPr>
          </a:p>
        </p:txBody>
      </p:sp>
      <p:sp>
        <p:nvSpPr>
          <p:cNvPr id="224" name="Google Shape;224;g12cb56c821b_0_40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5" name="Google Shape;225;g12cb56c821b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926" y="2522238"/>
            <a:ext cx="2375288" cy="11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2cb56c821b_0_40"/>
          <p:cNvPicPr preferRelativeResize="0"/>
          <p:nvPr/>
        </p:nvPicPr>
        <p:blipFill rotWithShape="1">
          <a:blip r:embed="rId4">
            <a:alphaModFix/>
          </a:blip>
          <a:srcRect b="9901"/>
          <a:stretch/>
        </p:blipFill>
        <p:spPr>
          <a:xfrm>
            <a:off x="5370175" y="3241025"/>
            <a:ext cx="2813200" cy="198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2cb56c821b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924" y="4725812"/>
            <a:ext cx="285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2cb56c821b_0_40"/>
          <p:cNvSpPr txBox="1"/>
          <p:nvPr/>
        </p:nvSpPr>
        <p:spPr>
          <a:xfrm>
            <a:off x="4882063" y="5383937"/>
            <a:ext cx="3573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Source: Python output</a:t>
            </a:r>
            <a:endParaRPr sz="1100" i="1">
              <a:solidFill>
                <a:srgbClr val="2B586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cb56c821b_0_55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34" name="Google Shape;234;g12cb56c821b_0_55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5</a:t>
            </a:r>
            <a:endParaRPr/>
          </a:p>
        </p:txBody>
      </p:sp>
      <p:sp>
        <p:nvSpPr>
          <p:cNvPr id="235" name="Google Shape;235;g12cb56c821b_0_55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g12cb56c821b_0_55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g12cb56c821b_0_55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Input Analysis: Distributions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2cb56c821b_0_55"/>
          <p:cNvSpPr txBox="1"/>
          <p:nvPr/>
        </p:nvSpPr>
        <p:spPr>
          <a:xfrm>
            <a:off x="789175" y="832150"/>
            <a:ext cx="7561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800"/>
              <a:buFont typeface="Noto Sans Symbols"/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Interarrival Time: 			lognormal(2.2121, 0.5943, 1.48)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Ticket Machine: 			lognormal(4.1590, 0.1956, 42.0)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Ticket Cashier: 				lognormal(4.6944, 0.2526, 34.0)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Snack Queue: 				exponential(10.65, 224.5883)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Snack Ordering: 			gamma(1.4013, 17.7216, 5.07)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Snack Preparing: 			gamma(2.8497, 15.5137, 1.48)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Snack Paying: 				lognorm(3.0277, 0.7901, 1.18)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Total Time Snackbar:			chi2(2.9064, 60.88)</a:t>
            </a:r>
            <a:endParaRPr sz="1500">
              <a:solidFill>
                <a:srgbClr val="2B586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B586C"/>
                </a:solidFill>
              </a:rPr>
              <a:t>Special distributions for the improved model:</a:t>
            </a:r>
            <a:endParaRPr sz="1500" b="1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Ordering only snack:			lognorm(3.6285, 0.6914, 13.46)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Ordering Tickets and snack:	exponential(86.2230, 32.47)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AutoNum type="arabicPeriod"/>
            </a:pPr>
            <a:r>
              <a:rPr lang="de-DE" sz="1500">
                <a:solidFill>
                  <a:srgbClr val="2B586C"/>
                </a:solidFill>
              </a:rPr>
              <a:t>Ordering Ticket:				lognormal(4.1590, 0.1956, 42.0)</a:t>
            </a:r>
            <a:endParaRPr sz="1500">
              <a:solidFill>
                <a:srgbClr val="2B586C"/>
              </a:solidFill>
            </a:endParaRPr>
          </a:p>
        </p:txBody>
      </p:sp>
      <p:sp>
        <p:nvSpPr>
          <p:cNvPr id="239" name="Google Shape;239;g12cb56c821b_0_55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cb56c821b_0_165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45" name="Google Shape;245;g12cb56c821b_0_165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6</a:t>
            </a:r>
            <a:endParaRPr/>
          </a:p>
        </p:txBody>
      </p:sp>
      <p:sp>
        <p:nvSpPr>
          <p:cNvPr id="246" name="Google Shape;246;g12cb56c821b_0_165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g12cb56c821b_0_165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g12cb56c821b_0_165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Simulation of the Process in Anylogic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2cb56c821b_0_165"/>
          <p:cNvSpPr txBox="1"/>
          <p:nvPr/>
        </p:nvSpPr>
        <p:spPr>
          <a:xfrm>
            <a:off x="789175" y="832150"/>
            <a:ext cx="7561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Simulated time = 2 hours (7200 seconds) + 10 min WarmUp (600 seconds)</a:t>
            </a:r>
            <a:endParaRPr sz="1500">
              <a:solidFill>
                <a:srgbClr val="2B586C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1500"/>
              <a:buChar char="-"/>
            </a:pPr>
            <a:r>
              <a:rPr lang="de-DE" sz="1500">
                <a:solidFill>
                  <a:srgbClr val="2B586C"/>
                </a:solidFill>
              </a:rPr>
              <a:t>Number of replications: 10</a:t>
            </a:r>
            <a:endParaRPr sz="1500">
              <a:solidFill>
                <a:srgbClr val="2B586C"/>
              </a:solidFill>
            </a:endParaRPr>
          </a:p>
        </p:txBody>
      </p:sp>
      <p:sp>
        <p:nvSpPr>
          <p:cNvPr id="250" name="Google Shape;250;g12cb56c821b_0_165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1" name="Google Shape;251;g12cb56c821b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99" y="2013299"/>
            <a:ext cx="2308700" cy="17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2cb56c821b_0_165"/>
          <p:cNvSpPr txBox="1"/>
          <p:nvPr/>
        </p:nvSpPr>
        <p:spPr>
          <a:xfrm>
            <a:off x="-558937" y="3950537"/>
            <a:ext cx="3573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Correlation between People and all variables</a:t>
            </a:r>
            <a:br>
              <a:rPr lang="de-DE" sz="1100" i="1">
                <a:solidFill>
                  <a:srgbClr val="2B586C"/>
                </a:solidFill>
              </a:rPr>
            </a:br>
            <a:r>
              <a:rPr lang="de-DE" sz="1100" i="1">
                <a:solidFill>
                  <a:srgbClr val="2B586C"/>
                </a:solidFill>
              </a:rPr>
              <a:t>(Source: Python output)</a:t>
            </a:r>
            <a:endParaRPr sz="1100" i="1">
              <a:solidFill>
                <a:srgbClr val="2B586C"/>
              </a:solidFill>
            </a:endParaRPr>
          </a:p>
        </p:txBody>
      </p:sp>
      <p:pic>
        <p:nvPicPr>
          <p:cNvPr id="2" name="2022-05-19 22-03-291">
            <a:hlinkClick r:id="" action="ppaction://media"/>
            <a:extLst>
              <a:ext uri="{FF2B5EF4-FFF2-40B4-BE49-F238E27FC236}">
                <a16:creationId xmlns:a16="http://schemas.microsoft.com/office/drawing/2014/main" id="{D565E78D-8F5E-871B-23BD-A26F79352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97360" y="2257043"/>
            <a:ext cx="5489440" cy="3087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cb56c821b_0_106"/>
          <p:cNvSpPr txBox="1">
            <a:spLocks noGrp="1"/>
          </p:cNvSpPr>
          <p:nvPr>
            <p:ph type="ftr" idx="11"/>
          </p:nvPr>
        </p:nvSpPr>
        <p:spPr>
          <a:xfrm>
            <a:off x="6422400" y="6336000"/>
            <a:ext cx="14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Universit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ä</a:t>
            </a:r>
            <a:r>
              <a:rPr lang="de-DE"/>
              <a:t>t zu K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ö</a:t>
            </a:r>
            <a:r>
              <a:rPr lang="de-DE"/>
              <a:t>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969696"/>
                </a:solidFill>
              </a:rPr>
              <a:t>Der Kanzler</a:t>
            </a:r>
            <a:endParaRPr sz="1000" b="0">
              <a:solidFill>
                <a:srgbClr val="969696"/>
              </a:solidFill>
            </a:endParaRPr>
          </a:p>
        </p:txBody>
      </p:sp>
      <p:sp>
        <p:nvSpPr>
          <p:cNvPr id="259" name="Google Shape;259;g12cb56c821b_0_106"/>
          <p:cNvSpPr txBox="1">
            <a:spLocks noGrp="1"/>
          </p:cNvSpPr>
          <p:nvPr>
            <p:ph type="sldNum" idx="12"/>
          </p:nvPr>
        </p:nvSpPr>
        <p:spPr>
          <a:xfrm>
            <a:off x="8305800" y="60960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Slide: 7</a:t>
            </a:r>
            <a:endParaRPr/>
          </a:p>
        </p:txBody>
      </p:sp>
      <p:sp>
        <p:nvSpPr>
          <p:cNvPr id="260" name="Google Shape;260;g12cb56c821b_0_106"/>
          <p:cNvSpPr/>
          <p:nvPr/>
        </p:nvSpPr>
        <p:spPr>
          <a:xfrm>
            <a:off x="-160339" y="18637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586C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g12cb56c821b_0_106"/>
          <p:cNvCxnSpPr/>
          <p:nvPr/>
        </p:nvCxnSpPr>
        <p:spPr>
          <a:xfrm>
            <a:off x="811211" y="1017862"/>
            <a:ext cx="77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g12cb56c821b_0_106"/>
          <p:cNvSpPr txBox="1"/>
          <p:nvPr/>
        </p:nvSpPr>
        <p:spPr>
          <a:xfrm>
            <a:off x="683568" y="260648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rgbClr val="CD0921"/>
                </a:solidFill>
              </a:rPr>
              <a:t>Process Optimization</a:t>
            </a:r>
            <a:endParaRPr sz="3200" b="1">
              <a:solidFill>
                <a:srgbClr val="CD0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2cb56c821b_0_106"/>
          <p:cNvSpPr txBox="1"/>
          <p:nvPr/>
        </p:nvSpPr>
        <p:spPr>
          <a:xfrm>
            <a:off x="789176" y="832150"/>
            <a:ext cx="7561200" cy="4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500">
              <a:solidFill>
                <a:srgbClr val="2B586C"/>
              </a:solidFill>
            </a:endParaRPr>
          </a:p>
        </p:txBody>
      </p:sp>
      <p:sp>
        <p:nvSpPr>
          <p:cNvPr id="264" name="Google Shape;264;g12cb56c821b_0_106"/>
          <p:cNvSpPr/>
          <p:nvPr/>
        </p:nvSpPr>
        <p:spPr>
          <a:xfrm>
            <a:off x="360040" y="6336461"/>
            <a:ext cx="608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Supply Chain Management and Management Science 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2B586C"/>
                </a:solidFill>
                <a:latin typeface="Arial Narrow"/>
                <a:ea typeface="Arial Narrow"/>
                <a:cs typeface="Arial Narrow"/>
                <a:sym typeface="Arial Narrow"/>
              </a:rPr>
              <a:t>Supply Chain Management (Bachelorseminar) 19.05.2022</a:t>
            </a:r>
            <a:endParaRPr sz="1100">
              <a:solidFill>
                <a:srgbClr val="2B586C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65" name="Google Shape;265;g12cb56c821b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00" y="1520816"/>
            <a:ext cx="8350376" cy="3171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2cb56c821b_0_106"/>
          <p:cNvSpPr txBox="1"/>
          <p:nvPr/>
        </p:nvSpPr>
        <p:spPr>
          <a:xfrm>
            <a:off x="2782813" y="4872037"/>
            <a:ext cx="3573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100" i="1">
                <a:solidFill>
                  <a:srgbClr val="2B586C"/>
                </a:solidFill>
              </a:rPr>
              <a:t>Source: AnyLogic</a:t>
            </a:r>
            <a:endParaRPr sz="1100" i="1">
              <a:solidFill>
                <a:srgbClr val="2B586C"/>
              </a:solidFill>
            </a:endParaRPr>
          </a:p>
        </p:txBody>
      </p:sp>
      <p:cxnSp>
        <p:nvCxnSpPr>
          <p:cNvPr id="267" name="Google Shape;267;g12cb56c821b_0_106"/>
          <p:cNvCxnSpPr/>
          <p:nvPr/>
        </p:nvCxnSpPr>
        <p:spPr>
          <a:xfrm flipH="1">
            <a:off x="1849475" y="2905025"/>
            <a:ext cx="993900" cy="53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g12cb56c821b_0_106"/>
          <p:cNvSpPr txBox="1"/>
          <p:nvPr/>
        </p:nvSpPr>
        <p:spPr>
          <a:xfrm>
            <a:off x="811200" y="3436625"/>
            <a:ext cx="11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FF0000"/>
                </a:solidFill>
              </a:rPr>
              <a:t>Joint queue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69" name="Google Shape;269;g12cb56c821b_0_106"/>
          <p:cNvSpPr txBox="1"/>
          <p:nvPr/>
        </p:nvSpPr>
        <p:spPr>
          <a:xfrm>
            <a:off x="1202500" y="1437450"/>
            <a:ext cx="113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FF0000"/>
                </a:solidFill>
              </a:rPr>
              <a:t>Decision 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70" name="Google Shape;270;g12cb56c821b_0_106"/>
          <p:cNvSpPr txBox="1"/>
          <p:nvPr/>
        </p:nvSpPr>
        <p:spPr>
          <a:xfrm>
            <a:off x="2094650" y="1437450"/>
            <a:ext cx="113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FF0000"/>
                </a:solidFill>
              </a:rPr>
              <a:t>Decision 2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sentation_Verwaltung">
  <a:themeElements>
    <a:clrScheme name="Lariss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</Words>
  <Application>Microsoft Office PowerPoint</Application>
  <PresentationFormat>On-screen Show (4:3)</PresentationFormat>
  <Paragraphs>150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Noto Sans Symbols</vt:lpstr>
      <vt:lpstr>Calibri</vt:lpstr>
      <vt:lpstr>Arial Narrow</vt:lpstr>
      <vt:lpstr>Larissa</vt:lpstr>
      <vt:lpstr>Prsentation_Verwaltung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 schiffer</dc:creator>
  <cp:lastModifiedBy>Daniil Sideris</cp:lastModifiedBy>
  <cp:revision>1</cp:revision>
  <dcterms:created xsi:type="dcterms:W3CDTF">2016-07-01T09:02:19Z</dcterms:created>
  <dcterms:modified xsi:type="dcterms:W3CDTF">2022-05-20T09:40:08Z</dcterms:modified>
</cp:coreProperties>
</file>